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9" r:id="rId2"/>
    <p:sldId id="260" r:id="rId3"/>
    <p:sldId id="283" r:id="rId4"/>
    <p:sldId id="267" r:id="rId5"/>
    <p:sldId id="269" r:id="rId6"/>
    <p:sldId id="271" r:id="rId7"/>
    <p:sldId id="268" r:id="rId8"/>
    <p:sldId id="284" r:id="rId9"/>
    <p:sldId id="279" r:id="rId10"/>
    <p:sldId id="272" r:id="rId11"/>
    <p:sldId id="280" r:id="rId12"/>
    <p:sldId id="273" r:id="rId13"/>
    <p:sldId id="274" r:id="rId14"/>
    <p:sldId id="276" r:id="rId15"/>
    <p:sldId id="278" r:id="rId16"/>
    <p:sldId id="282" r:id="rId17"/>
    <p:sldId id="285" r:id="rId18"/>
    <p:sldId id="286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5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2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B7FE6-1ED2-4AC8-B3EF-ADE9917694FE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72971-42EA-46EA-A5EF-2F712029F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597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B7FE6-1ED2-4AC8-B3EF-ADE9917694FE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72971-42EA-46EA-A5EF-2F712029F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157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B7FE6-1ED2-4AC8-B3EF-ADE9917694FE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72971-42EA-46EA-A5EF-2F712029F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63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B7FE6-1ED2-4AC8-B3EF-ADE9917694FE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72971-42EA-46EA-A5EF-2F712029F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688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B7FE6-1ED2-4AC8-B3EF-ADE9917694FE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72971-42EA-46EA-A5EF-2F712029F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356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B7FE6-1ED2-4AC8-B3EF-ADE9917694FE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72971-42EA-46EA-A5EF-2F712029F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657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B7FE6-1ED2-4AC8-B3EF-ADE9917694FE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72971-42EA-46EA-A5EF-2F712029F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630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B7FE6-1ED2-4AC8-B3EF-ADE9917694FE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72971-42EA-46EA-A5EF-2F712029F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91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B7FE6-1ED2-4AC8-B3EF-ADE9917694FE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72971-42EA-46EA-A5EF-2F712029F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247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B7FE6-1ED2-4AC8-B3EF-ADE9917694FE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72971-42EA-46EA-A5EF-2F712029F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507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B7FE6-1ED2-4AC8-B3EF-ADE9917694FE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72971-42EA-46EA-A5EF-2F712029F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074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B7FE6-1ED2-4AC8-B3EF-ADE9917694FE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72971-42EA-46EA-A5EF-2F712029F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310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wolframalpha.com/input/?i=January+1st,+1970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upport.sirsidynix.com/kb/164207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5271" y="1070190"/>
            <a:ext cx="9144000" cy="2387600"/>
          </a:xfrm>
        </p:spPr>
        <p:txBody>
          <a:bodyPr/>
          <a:lstStyle/>
          <a:p>
            <a:r>
              <a:rPr lang="en-US" dirty="0" smtClean="0"/>
              <a:t>Recovering From a Crashed Day End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5271" y="3602038"/>
            <a:ext cx="9144000" cy="1655762"/>
          </a:xfrm>
        </p:spPr>
        <p:txBody>
          <a:bodyPr/>
          <a:lstStyle/>
          <a:p>
            <a:r>
              <a:rPr lang="en-US" dirty="0" smtClean="0"/>
              <a:t>Gem Stone-Logan</a:t>
            </a:r>
          </a:p>
          <a:p>
            <a:r>
              <a:rPr lang="en-US" dirty="0" smtClean="0"/>
              <a:t>The Seattle Public Library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4717"/>
            <a:ext cx="1903952" cy="1344570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1985319" y="304800"/>
            <a:ext cx="0" cy="6260757"/>
          </a:xfrm>
          <a:prstGeom prst="line">
            <a:avLst/>
          </a:prstGeom>
          <a:ln w="57150">
            <a:solidFill>
              <a:srgbClr val="D05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104767" y="304800"/>
            <a:ext cx="0" cy="6260757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802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Viewing Menu Option Details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5701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Finding Which Process Should Run</a:t>
            </a:r>
          </a:p>
          <a:p>
            <a:pPr lvl="0"/>
            <a:r>
              <a:rPr lang="en-US" dirty="0"/>
              <a:t>Open up Horizon and open </a:t>
            </a:r>
            <a:r>
              <a:rPr lang="en-US" dirty="0" smtClean="0"/>
              <a:t>the </a:t>
            </a:r>
            <a:r>
              <a:rPr lang="en-US" b="1" dirty="0"/>
              <a:t>Table Editor</a:t>
            </a:r>
            <a:r>
              <a:rPr lang="en-US" dirty="0"/>
              <a:t>.</a:t>
            </a:r>
          </a:p>
          <a:p>
            <a:pPr lvl="0"/>
            <a:r>
              <a:rPr lang="en-US" dirty="0" smtClean="0"/>
              <a:t>Search </a:t>
            </a:r>
            <a:r>
              <a:rPr lang="en-US" dirty="0"/>
              <a:t>for </a:t>
            </a:r>
            <a:r>
              <a:rPr lang="en-US" b="1" dirty="0" err="1"/>
              <a:t>menu_option</a:t>
            </a:r>
            <a:r>
              <a:rPr lang="en-US" dirty="0"/>
              <a:t> and click </a:t>
            </a:r>
            <a:r>
              <a:rPr lang="en-US" b="1" dirty="0"/>
              <a:t>OK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Hit </a:t>
            </a:r>
            <a:r>
              <a:rPr lang="en-US" b="1" dirty="0"/>
              <a:t>Alt+F2</a:t>
            </a:r>
            <a:r>
              <a:rPr lang="en-US" dirty="0"/>
              <a:t> to pop up the compound search option</a:t>
            </a:r>
          </a:p>
          <a:p>
            <a:pPr lvl="0"/>
            <a:r>
              <a:rPr lang="en-US" dirty="0"/>
              <a:t>Enter the </a:t>
            </a:r>
            <a:r>
              <a:rPr lang="en-US" dirty="0" err="1"/>
              <a:t>menu_option</a:t>
            </a:r>
            <a:r>
              <a:rPr lang="en-US" dirty="0"/>
              <a:t> you wish more information about and click </a:t>
            </a:r>
            <a:r>
              <a:rPr lang="en-US" b="1" dirty="0"/>
              <a:t>Search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Highlight the </a:t>
            </a:r>
            <a:r>
              <a:rPr lang="en-US" dirty="0" err="1"/>
              <a:t>menu_option</a:t>
            </a:r>
            <a:r>
              <a:rPr lang="en-US" dirty="0"/>
              <a:t> and click </a:t>
            </a:r>
            <a:r>
              <a:rPr lang="en-US" b="1" dirty="0"/>
              <a:t>Edit</a:t>
            </a:r>
            <a:r>
              <a:rPr lang="en-US" dirty="0"/>
              <a:t> to see details.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718" y="5296929"/>
            <a:ext cx="1956444" cy="1381640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2331308" y="6367849"/>
            <a:ext cx="9111049" cy="32951"/>
          </a:xfrm>
          <a:prstGeom prst="line">
            <a:avLst/>
          </a:prstGeom>
          <a:ln w="57150">
            <a:solidFill>
              <a:srgbClr val="D05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331308" y="6264876"/>
            <a:ext cx="9111049" cy="32951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459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Viewing Menu Option Details</a:t>
            </a:r>
          </a:p>
        </p:txBody>
      </p:sp>
      <p:pic>
        <p:nvPicPr>
          <p:cNvPr id="7" name="Content Placeholder 6" descr="Specific menu_option showing the program name and arguments." title="menu_option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109" y="1825625"/>
            <a:ext cx="5843781" cy="3570288"/>
          </a:xfr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718" y="5296929"/>
            <a:ext cx="1956444" cy="1381640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2331308" y="6367849"/>
            <a:ext cx="9111049" cy="32951"/>
          </a:xfrm>
          <a:prstGeom prst="line">
            <a:avLst/>
          </a:prstGeom>
          <a:ln w="57150">
            <a:solidFill>
              <a:srgbClr val="D05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331308" y="6264876"/>
            <a:ext cx="9111049" cy="32951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50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Viewing Processes with SQL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5701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SELECT </a:t>
            </a:r>
            <a:r>
              <a:rPr lang="en-US" dirty="0" err="1"/>
              <a:t>m.ord</a:t>
            </a:r>
            <a:r>
              <a:rPr lang="en-US" dirty="0"/>
              <a:t>, </a:t>
            </a:r>
            <a:r>
              <a:rPr lang="en-US" dirty="0" err="1"/>
              <a:t>m.menu_option</a:t>
            </a:r>
            <a:r>
              <a:rPr lang="en-US" dirty="0"/>
              <a:t>, </a:t>
            </a:r>
            <a:r>
              <a:rPr lang="en-US" dirty="0" err="1"/>
              <a:t>mo.program_name</a:t>
            </a:r>
            <a:r>
              <a:rPr lang="en-US" dirty="0"/>
              <a:t>, </a:t>
            </a:r>
            <a:r>
              <a:rPr lang="en-US" dirty="0" err="1"/>
              <a:t>mo.descr</a:t>
            </a:r>
            <a:r>
              <a:rPr lang="en-US" dirty="0"/>
              <a:t>, </a:t>
            </a:r>
            <a:r>
              <a:rPr lang="en-US" dirty="0" err="1"/>
              <a:t>mo.arguments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FROM </a:t>
            </a:r>
            <a:r>
              <a:rPr lang="en-US" dirty="0" err="1"/>
              <a:t>menu_option</a:t>
            </a:r>
            <a:r>
              <a:rPr lang="en-US" dirty="0"/>
              <a:t> </a:t>
            </a:r>
            <a:r>
              <a:rPr lang="en-US" dirty="0" err="1"/>
              <a:t>mo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JOIN menu m ON </a:t>
            </a:r>
            <a:r>
              <a:rPr lang="en-US" dirty="0" err="1"/>
              <a:t>m.menu_option</a:t>
            </a:r>
            <a:r>
              <a:rPr lang="en-US" dirty="0"/>
              <a:t>=</a:t>
            </a:r>
            <a:r>
              <a:rPr lang="en-US" dirty="0" err="1"/>
              <a:t>mo.menu_option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WHERE </a:t>
            </a:r>
            <a:r>
              <a:rPr lang="en-US" dirty="0" err="1"/>
              <a:t>m.menu</a:t>
            </a:r>
            <a:r>
              <a:rPr lang="en-US" dirty="0"/>
              <a:t>='</a:t>
            </a:r>
            <a:r>
              <a:rPr lang="en-US" dirty="0" err="1"/>
              <a:t>MDayEnd</a:t>
            </a:r>
            <a:r>
              <a:rPr lang="en-US" dirty="0"/>
              <a:t>'</a:t>
            </a:r>
          </a:p>
          <a:p>
            <a:pPr marL="0" indent="0">
              <a:buNone/>
            </a:pPr>
            <a:r>
              <a:rPr lang="en-US" dirty="0"/>
              <a:t>ORDER BY </a:t>
            </a:r>
            <a:r>
              <a:rPr lang="en-US" dirty="0" err="1"/>
              <a:t>m.ord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718" y="5296929"/>
            <a:ext cx="1956444" cy="1381640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2331308" y="6367849"/>
            <a:ext cx="9111049" cy="32951"/>
          </a:xfrm>
          <a:prstGeom prst="line">
            <a:avLst/>
          </a:prstGeom>
          <a:ln w="57150">
            <a:solidFill>
              <a:srgbClr val="D05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331308" y="6264876"/>
            <a:ext cx="9111049" cy="32951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954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Viewing Processes with SQL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5626447"/>
              </p:ext>
            </p:extLst>
          </p:nvPr>
        </p:nvGraphicFramePr>
        <p:xfrm>
          <a:off x="838201" y="1482811"/>
          <a:ext cx="10515599" cy="34518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60382"/>
                <a:gridCol w="2535039"/>
                <a:gridCol w="4369101"/>
                <a:gridCol w="2151077"/>
              </a:tblGrid>
              <a:tr h="534871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 err="1">
                          <a:effectLst/>
                        </a:rPr>
                        <a:t>DeTcNtc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DETcNoti.exe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Generate Telephone Messaging notices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/d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34871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DeTcWrt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DETcWrit.exe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Write Telephone Messaging Call File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/d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34871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DeDebtU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rundc.bat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Day End Debt Collection - Update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/d /g1 u e d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34871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DeDebtN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rundc.bat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Day End Debt Collection - New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u="none" strike="noStrike" dirty="0">
                          <a:effectLst/>
                        </a:rPr>
                        <a:t>/w2 /g1 n e d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718" y="5296929"/>
            <a:ext cx="1956444" cy="1381640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2331308" y="6367849"/>
            <a:ext cx="9111049" cy="32951"/>
          </a:xfrm>
          <a:prstGeom prst="line">
            <a:avLst/>
          </a:prstGeom>
          <a:ln w="57150">
            <a:solidFill>
              <a:srgbClr val="D05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331308" y="6264876"/>
            <a:ext cx="9111049" cy="32951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400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Decoding the Arguments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9878794"/>
              </p:ext>
            </p:extLst>
          </p:nvPr>
        </p:nvGraphicFramePr>
        <p:xfrm>
          <a:off x="838200" y="1825625"/>
          <a:ext cx="10515600" cy="4145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61051"/>
                <a:gridCol w="895454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/d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Daily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/w2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Weekly,</a:t>
                      </a:r>
                      <a:r>
                        <a:rPr lang="en-US" sz="2800" baseline="0" dirty="0" smtClean="0"/>
                        <a:t> on Tuesday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/m15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Monthly,</a:t>
                      </a:r>
                      <a:r>
                        <a:rPr lang="en-US" sz="2800" baseline="0" dirty="0" smtClean="0"/>
                        <a:t> on the 15th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/a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Annually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/g1 u e 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Debt Collect, update of group </a:t>
                      </a:r>
                      <a:r>
                        <a:rPr lang="en-US" sz="2800" dirty="0" smtClean="0"/>
                        <a:t>1 borrowers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/g1 n</a:t>
                      </a:r>
                      <a:r>
                        <a:rPr lang="en-US" sz="2800" baseline="0" dirty="0" smtClean="0"/>
                        <a:t> e 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Debt Collect, new</a:t>
                      </a:r>
                      <a:r>
                        <a:rPr lang="en-US" sz="2800" baseline="0" dirty="0" smtClean="0"/>
                        <a:t> borrower submission of group 1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2800" dirty="0" smtClean="0"/>
                        <a:t>                   </a:t>
                      </a:r>
                      <a:endParaRPr lang="en-US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718" y="5296929"/>
            <a:ext cx="1956444" cy="1381640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2331308" y="6367849"/>
            <a:ext cx="9111049" cy="32951"/>
          </a:xfrm>
          <a:prstGeom prst="line">
            <a:avLst/>
          </a:prstGeom>
          <a:ln w="57150">
            <a:solidFill>
              <a:srgbClr val="D05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331308" y="6264876"/>
            <a:ext cx="9111049" cy="32951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5786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Figuring Out the 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57015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Horizon stores dates as the number of days since January 1, 1970.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Ways to Calculate:</a:t>
            </a:r>
          </a:p>
          <a:p>
            <a:pPr marL="0" indent="0">
              <a:buNone/>
            </a:pPr>
            <a:r>
              <a:rPr lang="en-US" dirty="0" smtClean="0"/>
              <a:t>select </a:t>
            </a:r>
            <a:r>
              <a:rPr lang="en-US" dirty="0" err="1"/>
              <a:t>datediff</a:t>
            </a:r>
            <a:r>
              <a:rPr lang="en-US" dirty="0"/>
              <a:t>(dd,'1 </a:t>
            </a:r>
            <a:r>
              <a:rPr lang="en-US" dirty="0" err="1"/>
              <a:t>jan</a:t>
            </a:r>
            <a:r>
              <a:rPr lang="en-US" dirty="0"/>
              <a:t> 1970',getdate()-1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://www.wolframalpha.com/input/?i=January+1st,+</a:t>
            </a:r>
            <a:r>
              <a:rPr lang="en-US" dirty="0" smtClean="0">
                <a:hlinkClick r:id="rId2"/>
              </a:rPr>
              <a:t>1970</a:t>
            </a:r>
            <a:r>
              <a:rPr lang="en-US" dirty="0" smtClean="0"/>
              <a:t> (subtract a day)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IMPORTANT: Bad things will happen if you use the wrong date.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718" y="5296929"/>
            <a:ext cx="1956444" cy="1381640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2331308" y="6367849"/>
            <a:ext cx="9111049" cy="32951"/>
          </a:xfrm>
          <a:prstGeom prst="line">
            <a:avLst/>
          </a:prstGeom>
          <a:ln w="57150">
            <a:solidFill>
              <a:srgbClr val="D05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331308" y="6264876"/>
            <a:ext cx="9111049" cy="32951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812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Individual Processes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570159"/>
          </a:xfrm>
        </p:spPr>
        <p:txBody>
          <a:bodyPr>
            <a:normAutofit/>
          </a:bodyPr>
          <a:lstStyle/>
          <a:p>
            <a:r>
              <a:rPr lang="en-US" dirty="0" smtClean="0"/>
              <a:t>Open the Horizon </a:t>
            </a:r>
            <a:r>
              <a:rPr lang="en-US" dirty="0" smtClean="0"/>
              <a:t>client</a:t>
            </a:r>
          </a:p>
          <a:p>
            <a:r>
              <a:rPr lang="en-US" dirty="0" smtClean="0"/>
              <a:t>Open </a:t>
            </a:r>
            <a:r>
              <a:rPr lang="en-US" dirty="0" smtClean="0"/>
              <a:t>a command line and browse </a:t>
            </a:r>
            <a:r>
              <a:rPr lang="en-US" dirty="0" smtClean="0"/>
              <a:t>to the Horizon directory</a:t>
            </a:r>
          </a:p>
          <a:p>
            <a:r>
              <a:rPr lang="en-US" dirty="0" smtClean="0"/>
              <a:t>Example command:</a:t>
            </a:r>
          </a:p>
          <a:p>
            <a:pPr marL="0" indent="0">
              <a:buNone/>
            </a:pPr>
            <a:r>
              <a:rPr lang="en-US" dirty="0" smtClean="0"/>
              <a:t>		</a:t>
            </a: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r>
              <a:rPr lang="en-US" sz="1100" dirty="0"/>
              <a:t>	</a:t>
            </a:r>
            <a:endParaRPr lang="en-US" sz="11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718" y="5296929"/>
            <a:ext cx="1956444" cy="1381640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2331308" y="6367849"/>
            <a:ext cx="9111049" cy="32951"/>
          </a:xfrm>
          <a:prstGeom prst="line">
            <a:avLst/>
          </a:prstGeom>
          <a:ln w="57150">
            <a:solidFill>
              <a:srgbClr val="D05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331308" y="6264876"/>
            <a:ext cx="9111049" cy="32951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102636"/>
              </p:ext>
            </p:extLst>
          </p:nvPr>
        </p:nvGraphicFramePr>
        <p:xfrm>
          <a:off x="4287824" y="3183984"/>
          <a:ext cx="5750698" cy="853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68531"/>
                <a:gridCol w="1264524"/>
                <a:gridCol w="201764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Deword.exe</a:t>
                      </a:r>
                      <a:endParaRPr lang="en-US" sz="28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/V17934</a:t>
                      </a:r>
                      <a:endParaRPr lang="en-US" sz="28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/d</a:t>
                      </a:r>
                      <a:endParaRPr lang="en-US" sz="28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[Process]</a:t>
                      </a:r>
                      <a:endParaRPr lang="en-US" sz="28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/V[Date]</a:t>
                      </a:r>
                      <a:endParaRPr lang="en-US" sz="28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[Arguments]</a:t>
                      </a:r>
                      <a:endParaRPr lang="en-US" sz="28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430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Individual Processes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718" y="5296929"/>
            <a:ext cx="1956444" cy="1381640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2331308" y="6367849"/>
            <a:ext cx="9111049" cy="32951"/>
          </a:xfrm>
          <a:prstGeom prst="line">
            <a:avLst/>
          </a:prstGeom>
          <a:ln w="57150">
            <a:solidFill>
              <a:srgbClr val="D05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331308" y="6264876"/>
            <a:ext cx="9111049" cy="32951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Content Placeholder 8" descr="Running the purge words program." title="command prompt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0342" y="1760710"/>
            <a:ext cx="6361905" cy="3152381"/>
          </a:xfrm>
        </p:spPr>
      </p:pic>
      <p:pic>
        <p:nvPicPr>
          <p:cNvPr id="11" name="Content Placeholder 6" title="Day End Progress Bar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340" y="3439687"/>
            <a:ext cx="4628571" cy="10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87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718" y="5296929"/>
            <a:ext cx="1956444" cy="1381640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2331308" y="6367849"/>
            <a:ext cx="9111049" cy="32951"/>
          </a:xfrm>
          <a:prstGeom prst="line">
            <a:avLst/>
          </a:prstGeom>
          <a:ln w="57150">
            <a:solidFill>
              <a:srgbClr val="D05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331308" y="6264876"/>
            <a:ext cx="9111049" cy="32951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509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nightly program that runs essential Horizon processes.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Day </a:t>
            </a:r>
            <a:r>
              <a:rPr lang="en-US" dirty="0" smtClean="0"/>
              <a:t>End processes can be run:</a:t>
            </a:r>
          </a:p>
          <a:p>
            <a:r>
              <a:rPr lang="en-US" dirty="0" smtClean="0"/>
              <a:t>Automatically</a:t>
            </a:r>
          </a:p>
          <a:p>
            <a:r>
              <a:rPr lang="en-US" dirty="0" smtClean="0"/>
              <a:t>Manually</a:t>
            </a:r>
          </a:p>
          <a:p>
            <a:r>
              <a:rPr lang="en-US" dirty="0" smtClean="0"/>
              <a:t>Individually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718" y="5296929"/>
            <a:ext cx="1956444" cy="1381640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2331308" y="6367849"/>
            <a:ext cx="9111049" cy="32951"/>
          </a:xfrm>
          <a:prstGeom prst="line">
            <a:avLst/>
          </a:prstGeom>
          <a:ln w="57150">
            <a:solidFill>
              <a:srgbClr val="D05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331308" y="6264876"/>
            <a:ext cx="9111049" cy="32951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264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to Recover from a Crashed Day 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Is there a problem?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Did Day End never start or did it crash in the middle?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it crashed in the middle, we need to: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 smtClean="0"/>
              <a:t>Learn what processes still need to run and in what order.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 smtClean="0"/>
              <a:t>Learn what arguments are needed for these processes.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 smtClean="0"/>
              <a:t>Learn what date Day End needs to run for.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 smtClean="0"/>
              <a:t>Run the individual processes.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718" y="5296929"/>
            <a:ext cx="1956444" cy="1381640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2331308" y="6367849"/>
            <a:ext cx="9111049" cy="32951"/>
          </a:xfrm>
          <a:prstGeom prst="line">
            <a:avLst/>
          </a:prstGeom>
          <a:ln w="57150">
            <a:solidFill>
              <a:srgbClr val="D05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331308" y="6264876"/>
            <a:ext cx="9111049" cy="32951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695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There A Problem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 up Table Editor</a:t>
            </a:r>
          </a:p>
          <a:p>
            <a:r>
              <a:rPr lang="en-US" dirty="0" smtClean="0"/>
              <a:t>Open up</a:t>
            </a:r>
            <a:r>
              <a:rPr lang="en-US" dirty="0" smtClean="0"/>
              <a:t> </a:t>
            </a:r>
            <a:r>
              <a:rPr lang="en-US" dirty="0" err="1" smtClean="0"/>
              <a:t>de_activity</a:t>
            </a:r>
            <a:endParaRPr lang="en-US" dirty="0"/>
          </a:p>
          <a:p>
            <a:r>
              <a:rPr lang="en-US" dirty="0" smtClean="0"/>
              <a:t>Search by date </a:t>
            </a:r>
            <a:r>
              <a:rPr lang="en-US" dirty="0" smtClean="0"/>
              <a:t>or date </a:t>
            </a:r>
            <a:r>
              <a:rPr lang="en-US" dirty="0" smtClean="0"/>
              <a:t>range</a:t>
            </a:r>
          </a:p>
          <a:p>
            <a:r>
              <a:rPr lang="en-US" dirty="0" smtClean="0"/>
              <a:t>Check </a:t>
            </a:r>
            <a:r>
              <a:rPr lang="en-US" dirty="0" smtClean="0"/>
              <a:t>and see if Day End finished all it’s processes.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718" y="5296929"/>
            <a:ext cx="1956444" cy="1381640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2331308" y="6367849"/>
            <a:ext cx="9111049" cy="32951"/>
          </a:xfrm>
          <a:prstGeom prst="line">
            <a:avLst/>
          </a:prstGeom>
          <a:ln w="57150">
            <a:solidFill>
              <a:srgbClr val="D05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331308" y="6264876"/>
            <a:ext cx="9111049" cy="32951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687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There A Problem?</a:t>
            </a:r>
            <a:endParaRPr lang="en-US" dirty="0"/>
          </a:p>
        </p:txBody>
      </p:sp>
      <p:pic>
        <p:nvPicPr>
          <p:cNvPr id="7" name="Content Placeholder 6" descr="List of day end processes and when they ran." title="de_activit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4077" y="1825625"/>
            <a:ext cx="7243845" cy="4351338"/>
          </a:xfr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718" y="5296929"/>
            <a:ext cx="1956444" cy="1381640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2331308" y="6367849"/>
            <a:ext cx="9111049" cy="32951"/>
          </a:xfrm>
          <a:prstGeom prst="line">
            <a:avLst/>
          </a:prstGeom>
          <a:ln w="57150">
            <a:solidFill>
              <a:srgbClr val="D05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331308" y="6264876"/>
            <a:ext cx="9111049" cy="32951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24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End Email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Send a Day End Completed email to staff:</a:t>
            </a:r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support.sirsidynix.com/kb/164207</a:t>
            </a:r>
            <a:endParaRPr lang="en-US" dirty="0" smtClean="0"/>
          </a:p>
          <a:p>
            <a:r>
              <a:rPr lang="en-US" dirty="0" smtClean="0"/>
              <a:t>COSUGI 2017 </a:t>
            </a:r>
            <a:r>
              <a:rPr lang="en-US" dirty="0"/>
              <a:t>Lightning Talk – “Monitoring Horizon Processes and Online </a:t>
            </a:r>
            <a:r>
              <a:rPr lang="en-US" dirty="0" smtClean="0"/>
              <a:t>Catalogs” </a:t>
            </a:r>
            <a:r>
              <a:rPr lang="en-US" dirty="0"/>
              <a:t>by Michael </a:t>
            </a:r>
            <a:r>
              <a:rPr lang="en-US" dirty="0" smtClean="0"/>
              <a:t>Engelbrecht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718" y="5296929"/>
            <a:ext cx="1956444" cy="1381640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2331308" y="6367849"/>
            <a:ext cx="9111049" cy="32951"/>
          </a:xfrm>
          <a:prstGeom prst="line">
            <a:avLst/>
          </a:prstGeom>
          <a:ln w="57150">
            <a:solidFill>
              <a:srgbClr val="D05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331308" y="6264876"/>
            <a:ext cx="9111049" cy="32951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986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Day End Never 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5701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Run Day End manually for the prior day: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Open up Day End Processes within Horizon.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Click the checkbox to </a:t>
            </a:r>
            <a:r>
              <a:rPr lang="en-US" b="1" dirty="0" smtClean="0"/>
              <a:t>Run for Previous Day</a:t>
            </a:r>
            <a:r>
              <a:rPr lang="en-US" dirty="0" smtClean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Click the </a:t>
            </a:r>
            <a:r>
              <a:rPr lang="en-US" b="1" dirty="0" smtClean="0"/>
              <a:t>Manual</a:t>
            </a:r>
            <a:r>
              <a:rPr lang="en-US" dirty="0" smtClean="0"/>
              <a:t> button.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Verify it’s the correct date and then click </a:t>
            </a:r>
            <a:r>
              <a:rPr lang="en-US" b="1" dirty="0" smtClean="0"/>
              <a:t>OK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IMPORTANT: After Day End is finished, remember to change it back to Automatic.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718" y="5296929"/>
            <a:ext cx="1956444" cy="1381640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2331308" y="6367849"/>
            <a:ext cx="9111049" cy="32951"/>
          </a:xfrm>
          <a:prstGeom prst="line">
            <a:avLst/>
          </a:prstGeom>
          <a:ln w="57150">
            <a:solidFill>
              <a:srgbClr val="D05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331308" y="6264876"/>
            <a:ext cx="9111049" cy="32951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90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Which Processes Should Run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570159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Open </a:t>
            </a:r>
            <a:r>
              <a:rPr lang="en-US" dirty="0" smtClean="0"/>
              <a:t>up Horizon and open </a:t>
            </a:r>
            <a:r>
              <a:rPr lang="en-US" dirty="0" smtClean="0"/>
              <a:t>the </a:t>
            </a:r>
            <a:r>
              <a:rPr lang="en-US" b="1" dirty="0" smtClean="0"/>
              <a:t>Table Editor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Search for </a:t>
            </a:r>
            <a:r>
              <a:rPr lang="en-US" b="1" dirty="0" smtClean="0"/>
              <a:t>menu</a:t>
            </a:r>
            <a:r>
              <a:rPr lang="en-US" dirty="0" smtClean="0"/>
              <a:t> and click </a:t>
            </a:r>
            <a:r>
              <a:rPr lang="en-US" b="1" dirty="0" smtClean="0"/>
              <a:t>OK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Hit </a:t>
            </a:r>
            <a:r>
              <a:rPr lang="en-US" b="1" dirty="0" smtClean="0"/>
              <a:t>Alt+F2</a:t>
            </a:r>
            <a:r>
              <a:rPr lang="en-US" dirty="0" smtClean="0"/>
              <a:t> to pop up the compound search option.</a:t>
            </a:r>
          </a:p>
          <a:p>
            <a:pPr lvl="0"/>
            <a:r>
              <a:rPr lang="en-US" dirty="0" smtClean="0"/>
              <a:t>Search for the menu </a:t>
            </a:r>
            <a:r>
              <a:rPr lang="en-US" b="1" dirty="0" err="1" smtClean="0"/>
              <a:t>MDayEnd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718" y="5296929"/>
            <a:ext cx="1956444" cy="1381640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2331308" y="6367849"/>
            <a:ext cx="9111049" cy="32951"/>
          </a:xfrm>
          <a:prstGeom prst="line">
            <a:avLst/>
          </a:prstGeom>
          <a:ln w="57150">
            <a:solidFill>
              <a:srgbClr val="D05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331308" y="6264876"/>
            <a:ext cx="9111049" cy="32951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283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Which Processes Should Run</a:t>
            </a:r>
            <a:endParaRPr lang="en-US" dirty="0"/>
          </a:p>
        </p:txBody>
      </p:sp>
      <p:pic>
        <p:nvPicPr>
          <p:cNvPr id="7" name="Content Placeholder 6" descr="Lists the menu_options and the order they run for MDayEnd" title="menu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760710"/>
            <a:ext cx="5343557" cy="3570288"/>
          </a:xfr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718" y="5296929"/>
            <a:ext cx="1956444" cy="1381640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2331308" y="6367849"/>
            <a:ext cx="9111049" cy="32951"/>
          </a:xfrm>
          <a:prstGeom prst="line">
            <a:avLst/>
          </a:prstGeom>
          <a:ln w="57150">
            <a:solidFill>
              <a:srgbClr val="D05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331308" y="6264876"/>
            <a:ext cx="9111049" cy="32951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More details about the menu option." title="menu detail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1406" y="1760710"/>
            <a:ext cx="3390476" cy="3323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28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SUGI" id="{5E5E1D89-361A-4304-A6F9-7402DA8175F2}" vid="{38ADD2EC-887A-477B-89AF-955628A8D96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COSUGI</Template>
  <TotalTime>0</TotalTime>
  <Words>561</Words>
  <Application>Microsoft Office PowerPoint</Application>
  <PresentationFormat>Widescreen</PresentationFormat>
  <Paragraphs>108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Recovering From a Crashed Day End</vt:lpstr>
      <vt:lpstr>Day End</vt:lpstr>
      <vt:lpstr>Steps to Recover from a Crashed Day End</vt:lpstr>
      <vt:lpstr>Is There A Problem?</vt:lpstr>
      <vt:lpstr>Is There A Problem?</vt:lpstr>
      <vt:lpstr>Day End Email</vt:lpstr>
      <vt:lpstr>If Day End Never Ran</vt:lpstr>
      <vt:lpstr>Finding Which Processes Should Run</vt:lpstr>
      <vt:lpstr>Finding Which Processes Should Run</vt:lpstr>
      <vt:lpstr>Viewing Menu Option Details</vt:lpstr>
      <vt:lpstr>Viewing Menu Option Details</vt:lpstr>
      <vt:lpstr>Viewing Processes with SQL</vt:lpstr>
      <vt:lpstr>Viewing Processes with SQL</vt:lpstr>
      <vt:lpstr>Decoding the Arguments</vt:lpstr>
      <vt:lpstr>Figuring Out the Date</vt:lpstr>
      <vt:lpstr>Running Individual Processes</vt:lpstr>
      <vt:lpstr>Running Individual Processes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2019-02-09T01:24:00Z</dcterms:created>
  <dcterms:modified xsi:type="dcterms:W3CDTF">2019-02-09T01:24:19Z</dcterms:modified>
</cp:coreProperties>
</file>